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4" r:id="rId6"/>
    <p:sldId id="265" r:id="rId7"/>
    <p:sldId id="266" r:id="rId8"/>
    <p:sldId id="268" r:id="rId9"/>
    <p:sldId id="267" r:id="rId10"/>
    <p:sldId id="269" r:id="rId11"/>
    <p:sldId id="270" r:id="rId12"/>
    <p:sldId id="261" r:id="rId13"/>
    <p:sldId id="262" r:id="rId14"/>
    <p:sldId id="263" r:id="rId15"/>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83" d="100"/>
          <a:sy n="83" d="100"/>
        </p:scale>
        <p:origin x="1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FECF4D1F-5D9F-4F9A-BA2D-52AE94D3A226}" type="datetimeFigureOut">
              <a:rPr lang="en-US" smtClean="0"/>
              <a:t>11/27/2017</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368656B8-E6E7-4B2F-93CA-94B7302A15D7}" type="slidenum">
              <a:rPr lang="en-US" smtClean="0"/>
              <a:t>‹#›</a:t>
            </a:fld>
            <a:endParaRPr lang="en-US"/>
          </a:p>
        </p:txBody>
      </p:sp>
    </p:spTree>
    <p:extLst>
      <p:ext uri="{BB962C8B-B14F-4D97-AF65-F5344CB8AC3E}">
        <p14:creationId xmlns:p14="http://schemas.microsoft.com/office/powerpoint/2010/main" val="376460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39" tIns="46220" rIns="92439" bIns="46220"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2439" tIns="46220" rIns="92439" bIns="46220" rtlCol="0"/>
          <a:lstStyle>
            <a:lvl1pPr algn="r">
              <a:defRPr sz="1200"/>
            </a:lvl1pPr>
          </a:lstStyle>
          <a:p>
            <a:fld id="{30AC76E2-C510-4A88-8C6C-3C6C8E8AD3BD}" type="datetimeFigureOut">
              <a:rPr lang="en-US" smtClean="0"/>
              <a:t>11/27/2017</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39" tIns="46220" rIns="92439" bIns="46220"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39" tIns="46220" rIns="92439" bIns="462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2982119" cy="466433"/>
          </a:xfrm>
          <a:prstGeom prst="rect">
            <a:avLst/>
          </a:prstGeom>
        </p:spPr>
        <p:txBody>
          <a:bodyPr vert="horz" lIns="92439" tIns="46220" rIns="92439" bIns="46220"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8"/>
            <a:ext cx="2982119" cy="466433"/>
          </a:xfrm>
          <a:prstGeom prst="rect">
            <a:avLst/>
          </a:prstGeom>
        </p:spPr>
        <p:txBody>
          <a:bodyPr vert="horz" lIns="92439" tIns="46220" rIns="92439" bIns="46220" rtlCol="0" anchor="b"/>
          <a:lstStyle>
            <a:lvl1pPr algn="r">
              <a:defRPr sz="1200"/>
            </a:lvl1pPr>
          </a:lstStyle>
          <a:p>
            <a:fld id="{E11732B1-8F66-4F4D-9F4F-AC435DA11772}" type="slidenum">
              <a:rPr lang="en-US" smtClean="0"/>
              <a:t>‹#›</a:t>
            </a:fld>
            <a:endParaRPr lang="en-US"/>
          </a:p>
        </p:txBody>
      </p:sp>
    </p:spTree>
    <p:extLst>
      <p:ext uri="{BB962C8B-B14F-4D97-AF65-F5344CB8AC3E}">
        <p14:creationId xmlns:p14="http://schemas.microsoft.com/office/powerpoint/2010/main" val="61576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1732B1-8F66-4F4D-9F4F-AC435DA11772}" type="slidenum">
              <a:rPr lang="en-US" smtClean="0"/>
              <a:t>1</a:t>
            </a:fld>
            <a:endParaRPr lang="en-US"/>
          </a:p>
        </p:txBody>
      </p:sp>
    </p:spTree>
    <p:extLst>
      <p:ext uri="{BB962C8B-B14F-4D97-AF65-F5344CB8AC3E}">
        <p14:creationId xmlns:p14="http://schemas.microsoft.com/office/powerpoint/2010/main" val="2046083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Hard work is mixed with extreme idleness. Refugees must build and repair their own huts and transport heavy loads on their backs. Skilled workers can spend hours sewing or practicing metalwork or carpentry. </a:t>
            </a:r>
          </a:p>
          <a:p>
            <a:pPr marL="173323" indent="-173323">
              <a:buFont typeface="Arial" panose="020B0604020202020204" pitchFamily="34" charset="0"/>
              <a:buChar char="•"/>
            </a:pPr>
            <a:r>
              <a:rPr lang="en-US" dirty="0" smtClean="0"/>
              <a:t>The refugees, as per the policies of Government of Nepal, are prohibited from engaging in economic activities outside the camps.  </a:t>
            </a:r>
          </a:p>
          <a:p>
            <a:pPr marL="173323" indent="-173323">
              <a:buFont typeface="Arial" panose="020B0604020202020204" pitchFamily="34" charset="0"/>
              <a:buChar char="•"/>
            </a:pPr>
            <a:r>
              <a:rPr lang="en-US" dirty="0" smtClean="0"/>
              <a:t>Work in Nepal’s “informal economy”  (illegally</a:t>
            </a:r>
            <a:r>
              <a:rPr lang="en-US" baseline="0" dirty="0" smtClean="0"/>
              <a:t> working)</a:t>
            </a:r>
            <a:r>
              <a:rPr lang="en-US" dirty="0" smtClean="0"/>
              <a:t> are important revenue streams, providing the means with which families can supplement food rations, purchase clothing, personal items, and materials for their homes.</a:t>
            </a:r>
          </a:p>
          <a:p>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10</a:t>
            </a:fld>
            <a:endParaRPr lang="en-US"/>
          </a:p>
        </p:txBody>
      </p:sp>
    </p:spTree>
    <p:extLst>
      <p:ext uri="{BB962C8B-B14F-4D97-AF65-F5344CB8AC3E}">
        <p14:creationId xmlns:p14="http://schemas.microsoft.com/office/powerpoint/2010/main" val="11461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11</a:t>
            </a:fld>
            <a:endParaRPr lang="en-US"/>
          </a:p>
        </p:txBody>
      </p:sp>
    </p:spTree>
    <p:extLst>
      <p:ext uri="{BB962C8B-B14F-4D97-AF65-F5344CB8AC3E}">
        <p14:creationId xmlns:p14="http://schemas.microsoft.com/office/powerpoint/2010/main" val="3551021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1732B1-8F66-4F4D-9F4F-AC435DA11772}" type="slidenum">
              <a:rPr lang="en-US" smtClean="0"/>
              <a:t>12</a:t>
            </a:fld>
            <a:endParaRPr lang="en-US"/>
          </a:p>
        </p:txBody>
      </p:sp>
    </p:spTree>
    <p:extLst>
      <p:ext uri="{BB962C8B-B14F-4D97-AF65-F5344CB8AC3E}">
        <p14:creationId xmlns:p14="http://schemas.microsoft.com/office/powerpoint/2010/main" val="338627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1732B1-8F66-4F4D-9F4F-AC435DA11772}" type="slidenum">
              <a:rPr lang="en-US" smtClean="0"/>
              <a:t>13</a:t>
            </a:fld>
            <a:endParaRPr lang="en-US"/>
          </a:p>
        </p:txBody>
      </p:sp>
    </p:spTree>
    <p:extLst>
      <p:ext uri="{BB962C8B-B14F-4D97-AF65-F5344CB8AC3E}">
        <p14:creationId xmlns:p14="http://schemas.microsoft.com/office/powerpoint/2010/main" val="2984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meet the </a:t>
            </a:r>
            <a:r>
              <a:rPr lang="en-US" dirty="0" err="1" smtClean="0"/>
              <a:t>Neupane</a:t>
            </a:r>
            <a:r>
              <a:rPr lang="en-US" dirty="0" smtClean="0"/>
              <a:t> (New-PA) family (through</a:t>
            </a:r>
            <a:r>
              <a:rPr lang="en-US" baseline="0" dirty="0" smtClean="0"/>
              <a:t> stories) </a:t>
            </a:r>
            <a:r>
              <a:rPr lang="en-US" dirty="0" smtClean="0"/>
              <a:t>and how Salem Church is involved in Refugee</a:t>
            </a:r>
            <a:r>
              <a:rPr lang="en-US" baseline="0" dirty="0" smtClean="0"/>
              <a:t> Resettlement!</a:t>
            </a:r>
            <a:endParaRPr lang="en-US" dirty="0" smtClean="0"/>
          </a:p>
          <a:p>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14</a:t>
            </a:fld>
            <a:endParaRPr lang="en-US"/>
          </a:p>
        </p:txBody>
      </p:sp>
    </p:spTree>
    <p:extLst>
      <p:ext uri="{BB962C8B-B14F-4D97-AF65-F5344CB8AC3E}">
        <p14:creationId xmlns:p14="http://schemas.microsoft.com/office/powerpoint/2010/main" val="176209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A refugee is someone who has been forced to flee his or her home country.</a:t>
            </a:r>
          </a:p>
          <a:p>
            <a:pPr marL="173323" indent="-173323">
              <a:buFont typeface="Arial" panose="020B0604020202020204" pitchFamily="34" charset="0"/>
              <a:buChar char="•"/>
            </a:pPr>
            <a:r>
              <a:rPr lang="en-US" dirty="0" smtClean="0"/>
              <a:t>As such, refugees can apply for asylum in the United States, a process that could take years.  Getting refugee status isn't easy.</a:t>
            </a:r>
          </a:p>
          <a:p>
            <a:pPr marL="173323" indent="-173323">
              <a:buFont typeface="Arial" panose="020B0604020202020204" pitchFamily="34" charset="0"/>
              <a:buChar char="•"/>
            </a:pPr>
            <a:r>
              <a:rPr lang="en-US" dirty="0" smtClean="0"/>
              <a:t>The applicants have to prove that if they return to their home country, they'll be injured because of their race, religion, nationality, membership in a particular social group or their political opinion.</a:t>
            </a:r>
          </a:p>
          <a:p>
            <a:pPr marL="173323" indent="-173323">
              <a:buFont typeface="Arial" panose="020B0604020202020204" pitchFamily="34" charset="0"/>
              <a:buChar char="•"/>
            </a:pPr>
            <a:endParaRPr lang="en-US" dirty="0" smtClean="0"/>
          </a:p>
          <a:p>
            <a:pPr marL="173323" indent="-173323">
              <a:buFont typeface="Arial" panose="020B0604020202020204" pitchFamily="34" charset="0"/>
              <a:buChar char="•"/>
            </a:pPr>
            <a:r>
              <a:rPr lang="en-US" dirty="0" smtClean="0"/>
              <a:t>An </a:t>
            </a:r>
            <a:r>
              <a:rPr lang="en-US" b="1" dirty="0" smtClean="0"/>
              <a:t>immigrant</a:t>
            </a:r>
            <a:r>
              <a:rPr lang="en-US" dirty="0" smtClean="0"/>
              <a:t> is someone who chooses to resettle to another country.</a:t>
            </a:r>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2</a:t>
            </a:fld>
            <a:endParaRPr lang="en-US"/>
          </a:p>
        </p:txBody>
      </p:sp>
    </p:spTree>
    <p:extLst>
      <p:ext uri="{BB962C8B-B14F-4D97-AF65-F5344CB8AC3E}">
        <p14:creationId xmlns:p14="http://schemas.microsoft.com/office/powerpoint/2010/main" val="252891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1732B1-8F66-4F4D-9F4F-AC435DA11772}" type="slidenum">
              <a:rPr lang="en-US" smtClean="0"/>
              <a:t>3</a:t>
            </a:fld>
            <a:endParaRPr lang="en-US"/>
          </a:p>
        </p:txBody>
      </p:sp>
    </p:spTree>
    <p:extLst>
      <p:ext uri="{BB962C8B-B14F-4D97-AF65-F5344CB8AC3E}">
        <p14:creationId xmlns:p14="http://schemas.microsoft.com/office/powerpoint/2010/main" val="204013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1732B1-8F66-4F4D-9F4F-AC435DA11772}" type="slidenum">
              <a:rPr lang="en-US" smtClean="0"/>
              <a:t>4</a:t>
            </a:fld>
            <a:endParaRPr lang="en-US"/>
          </a:p>
        </p:txBody>
      </p:sp>
    </p:spTree>
    <p:extLst>
      <p:ext uri="{BB962C8B-B14F-4D97-AF65-F5344CB8AC3E}">
        <p14:creationId xmlns:p14="http://schemas.microsoft.com/office/powerpoint/2010/main" val="151237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Where</a:t>
            </a:r>
            <a:r>
              <a:rPr lang="en-US" baseline="0" dirty="0" smtClean="0"/>
              <a:t> is the country </a:t>
            </a:r>
            <a:r>
              <a:rPr lang="en-US" dirty="0" smtClean="0"/>
              <a:t>Bhutan?  Bhutan lies in the eastern Himalayas, sandwiched between China and India.</a:t>
            </a:r>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5</a:t>
            </a:fld>
            <a:endParaRPr lang="en-US"/>
          </a:p>
        </p:txBody>
      </p:sp>
    </p:spTree>
    <p:extLst>
      <p:ext uri="{BB962C8B-B14F-4D97-AF65-F5344CB8AC3E}">
        <p14:creationId xmlns:p14="http://schemas.microsoft.com/office/powerpoint/2010/main" val="89552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1890’s -  Nepali-speaking people are brought by government contractors to settle in southern Bhutan, to clear the forest and establish rich terraced farmlands, providing the main food supplies for the country.</a:t>
            </a:r>
          </a:p>
          <a:p>
            <a:pPr marL="173323" indent="-173323">
              <a:buFont typeface="Arial" panose="020B0604020202020204" pitchFamily="34" charset="0"/>
              <a:buChar char="•"/>
            </a:pPr>
            <a:r>
              <a:rPr lang="en-US" dirty="0" smtClean="0"/>
              <a:t>1958 - Bhutan passes its first Citizenship Act and full citizenship is granted to people in southern Bhutan</a:t>
            </a:r>
          </a:p>
          <a:p>
            <a:pPr marL="173323" indent="-173323">
              <a:buFont typeface="Arial" panose="020B0604020202020204" pitchFamily="34" charset="0"/>
              <a:buChar char="•"/>
            </a:pPr>
            <a:r>
              <a:rPr lang="en-US" dirty="0" smtClean="0"/>
              <a:t>1985 - Citizenship Act passed. The government enacted discriminatory citizenship laws directed against ethnic </a:t>
            </a:r>
            <a:r>
              <a:rPr lang="en-US" dirty="0" err="1" smtClean="0"/>
              <a:t>Nepalis</a:t>
            </a:r>
            <a:r>
              <a:rPr lang="en-US" dirty="0" smtClean="0"/>
              <a:t>, that stripped about one-sixth of the population of their citizenship and paved the way for their expulsion. The Bhutanese government regarded a growing ethnic Nepali population as a threat</a:t>
            </a:r>
          </a:p>
          <a:p>
            <a:pPr marL="173323" indent="-173323">
              <a:buFont typeface="Arial" panose="020B0604020202020204" pitchFamily="34" charset="0"/>
              <a:buChar char="•"/>
            </a:pPr>
            <a:r>
              <a:rPr lang="en-US" dirty="0" smtClean="0"/>
              <a:t>1988 - Census operation in Southern Bhutan only.  To prove their status, Southern Bhutanese are required to produce a land tax receipt specifically from the year of 1958.  People previously recognized as Bhutanese re-classified as 'illegal immigrants'. </a:t>
            </a:r>
          </a:p>
          <a:p>
            <a:pPr marL="173323" indent="-173323">
              <a:buFont typeface="Arial" panose="020B0604020202020204" pitchFamily="34" charset="0"/>
              <a:buChar char="•"/>
            </a:pPr>
            <a:r>
              <a:rPr lang="en-US" dirty="0" smtClean="0"/>
              <a:t>1989 - Public unease abounds about the conduct of the census and repressive measures in the south.  Under the policy of 'One Nation, One People', Southern Bhutanese are required to wear the northern traditional dress in public and adopt their customs.  The Nepali language is removed from the school curriculum.  The Hindu Sanskrit schools are closed.</a:t>
            </a:r>
          </a:p>
          <a:p>
            <a:pPr marL="173323" indent="-173323">
              <a:buFont typeface="Arial" panose="020B0604020202020204" pitchFamily="34" charset="0"/>
              <a:buChar char="•"/>
            </a:pPr>
            <a:r>
              <a:rPr lang="en-US" dirty="0" smtClean="0"/>
              <a:t>1991 - Repression continues.  Citizenship cards are confiscated by government authorities.  Many southern Bhutanese government employees are dismissed from service.  Homes are burnt and demolished. The exodus of tens of thousands of people via India into Nepal. Southern Bhutanese citizens are forced into signing so-called "voluntary migration forms". </a:t>
            </a:r>
          </a:p>
          <a:p>
            <a:pPr marL="173323" indent="-173323">
              <a:buFont typeface="Arial" panose="020B0604020202020204" pitchFamily="34" charset="0"/>
              <a:buChar char="•"/>
            </a:pPr>
            <a:r>
              <a:rPr lang="en-US" dirty="0" smtClean="0"/>
              <a:t>2006 - USA makes an offer to take up to 60,000 Bhutanese refugees.  </a:t>
            </a:r>
          </a:p>
          <a:p>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6</a:t>
            </a:fld>
            <a:endParaRPr lang="en-US"/>
          </a:p>
        </p:txBody>
      </p:sp>
    </p:spTree>
    <p:extLst>
      <p:ext uri="{BB962C8B-B14F-4D97-AF65-F5344CB8AC3E}">
        <p14:creationId xmlns:p14="http://schemas.microsoft.com/office/powerpoint/2010/main" val="90384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The climate is hot and humid, with heavy rains in June and July. In spring, the mountain melt water means that flooding is common.</a:t>
            </a:r>
          </a:p>
          <a:p>
            <a:pPr marL="173323" indent="-173323">
              <a:buFont typeface="Arial" panose="020B0604020202020204" pitchFamily="34" charset="0"/>
              <a:buChar char="•"/>
            </a:pPr>
            <a:r>
              <a:rPr lang="en-US" dirty="0" smtClean="0"/>
              <a:t>The structural layout in each camp is very dense, with shelters often under one meter apart. Fires occur frequently and can be very destructive.</a:t>
            </a:r>
          </a:p>
          <a:p>
            <a:pPr marL="173323" indent="-173323">
              <a:buFont typeface="Arial" panose="020B0604020202020204" pitchFamily="34" charset="0"/>
              <a:buChar char="•"/>
            </a:pPr>
            <a:r>
              <a:rPr lang="en-US" dirty="0" smtClean="0"/>
              <a:t>Refugees and the local population compete for some environmental resources, such as the collection of dead wood for fuel and the supply of bamboo for construction.</a:t>
            </a:r>
          </a:p>
          <a:p>
            <a:pPr marL="173323" indent="-173323">
              <a:buFont typeface="Arial" panose="020B0604020202020204" pitchFamily="34" charset="0"/>
              <a:buChar char="•"/>
            </a:pPr>
            <a:r>
              <a:rPr lang="en-US" dirty="0" smtClean="0"/>
              <a:t>The sites are all located on government forestry department land. </a:t>
            </a:r>
          </a:p>
          <a:p>
            <a:pPr marL="173323" indent="-173323">
              <a:buFont typeface="Arial" panose="020B0604020202020204" pitchFamily="34" charset="0"/>
              <a:buChar char="•"/>
            </a:pPr>
            <a:r>
              <a:rPr lang="en-US" dirty="0" smtClean="0"/>
              <a:t>The low-cost, temporary shelters, were made from local materials with an expected lifespan of three years. </a:t>
            </a:r>
          </a:p>
          <a:p>
            <a:pPr marL="173323" indent="-173323">
              <a:buFont typeface="Arial" panose="020B0604020202020204" pitchFamily="34" charset="0"/>
              <a:buChar char="•"/>
            </a:pPr>
            <a:r>
              <a:rPr lang="en-US" dirty="0" smtClean="0"/>
              <a:t>One latrine is provided for two households a few meters away from their dwellings</a:t>
            </a:r>
          </a:p>
          <a:p>
            <a:pPr marL="173323" indent="-173323">
              <a:buFont typeface="Arial" panose="020B0604020202020204" pitchFamily="34" charset="0"/>
              <a:buChar char="•"/>
            </a:pPr>
            <a:r>
              <a:rPr lang="en-US" dirty="0" smtClean="0"/>
              <a:t>Several international aid organizations help to manage and organize the camps in Nepal. The United Nations High Commissioner for Refugees, the International Organization for Migration, and the World Food </a:t>
            </a:r>
            <a:r>
              <a:rPr lang="en-US" dirty="0" err="1" smtClean="0"/>
              <a:t>Programme</a:t>
            </a:r>
            <a:r>
              <a:rPr lang="en-US" dirty="0" smtClean="0"/>
              <a:t> are the largest</a:t>
            </a:r>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7</a:t>
            </a:fld>
            <a:endParaRPr lang="en-US"/>
          </a:p>
        </p:txBody>
      </p:sp>
    </p:spTree>
    <p:extLst>
      <p:ext uri="{BB962C8B-B14F-4D97-AF65-F5344CB8AC3E}">
        <p14:creationId xmlns:p14="http://schemas.microsoft.com/office/powerpoint/2010/main" val="1617792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The World Food </a:t>
            </a:r>
            <a:r>
              <a:rPr lang="en-US" dirty="0" err="1" smtClean="0"/>
              <a:t>Programme</a:t>
            </a:r>
            <a:r>
              <a:rPr lang="en-US" dirty="0" smtClean="0"/>
              <a:t> distributes rations every two weeks to households in allotments that allow each person to have 2,100 calories per day, mostly from beans, rice, and vitamin supplements, not fruits or vegetables. </a:t>
            </a:r>
          </a:p>
          <a:p>
            <a:pPr marL="173323" indent="-173323">
              <a:buFont typeface="Arial" panose="020B0604020202020204" pitchFamily="34" charset="0"/>
              <a:buChar char="•"/>
            </a:pPr>
            <a:r>
              <a:rPr lang="en-US" dirty="0" smtClean="0"/>
              <a:t>Rations are distributed to each household in proportion to the number of members in the family. There is no variation in quantity according to age; a full grown man receives the same amount as a toddler. </a:t>
            </a:r>
          </a:p>
          <a:p>
            <a:pPr marL="173323" indent="-173323">
              <a:buFont typeface="Arial" panose="020B0604020202020204" pitchFamily="34" charset="0"/>
              <a:buChar char="•"/>
            </a:pPr>
            <a:r>
              <a:rPr lang="en-US" dirty="0" smtClean="0"/>
              <a:t>The water system is centrally controlled and distributed through pipes. The water is pumped from deep wells by diesel engines to overhead tanks where the water is then chlorinated and subsequently distributed through pipes two to three times per day to tap stands located throughout the camps.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1732B1-8F66-4F4D-9F4F-AC435DA11772}" type="slidenum">
              <a:rPr lang="en-US" smtClean="0"/>
              <a:t>8</a:t>
            </a:fld>
            <a:endParaRPr lang="en-US"/>
          </a:p>
        </p:txBody>
      </p:sp>
    </p:spTree>
    <p:extLst>
      <p:ext uri="{BB962C8B-B14F-4D97-AF65-F5344CB8AC3E}">
        <p14:creationId xmlns:p14="http://schemas.microsoft.com/office/powerpoint/2010/main" val="331864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US" dirty="0" smtClean="0"/>
              <a:t>The refugee community played a central role in setting up their own education system when the camps were first established. The education program is currently run almost wholly by Bhutanese</a:t>
            </a:r>
            <a:r>
              <a:rPr lang="en-US" baseline="0" dirty="0" smtClean="0"/>
              <a:t> </a:t>
            </a:r>
            <a:r>
              <a:rPr lang="en-US" dirty="0" smtClean="0"/>
              <a:t>teachers and staff.</a:t>
            </a:r>
            <a:r>
              <a:rPr lang="en-US" baseline="0" dirty="0" smtClean="0"/>
              <a:t>  </a:t>
            </a:r>
          </a:p>
          <a:p>
            <a:pPr marL="173323" indent="-173323">
              <a:buFont typeface="Arial" panose="020B0604020202020204" pitchFamily="34" charset="0"/>
              <a:buChar char="•"/>
            </a:pPr>
            <a:r>
              <a:rPr lang="en-US" baseline="0" dirty="0" smtClean="0"/>
              <a:t>Higher education, classes for 11 and 12 are outside of the refugee camps.</a:t>
            </a:r>
            <a:endParaRPr lang="en-US" dirty="0" smtClean="0"/>
          </a:p>
          <a:p>
            <a:endParaRPr lang="en-US" dirty="0"/>
          </a:p>
        </p:txBody>
      </p:sp>
      <p:sp>
        <p:nvSpPr>
          <p:cNvPr id="4" name="Slide Number Placeholder 3"/>
          <p:cNvSpPr>
            <a:spLocks noGrp="1"/>
          </p:cNvSpPr>
          <p:nvPr>
            <p:ph type="sldNum" sz="quarter" idx="10"/>
          </p:nvPr>
        </p:nvSpPr>
        <p:spPr/>
        <p:txBody>
          <a:bodyPr/>
          <a:lstStyle/>
          <a:p>
            <a:fld id="{E11732B1-8F66-4F4D-9F4F-AC435DA11772}" type="slidenum">
              <a:rPr lang="en-US" smtClean="0"/>
              <a:t>9</a:t>
            </a:fld>
            <a:endParaRPr lang="en-US"/>
          </a:p>
        </p:txBody>
      </p:sp>
    </p:spTree>
    <p:extLst>
      <p:ext uri="{BB962C8B-B14F-4D97-AF65-F5344CB8AC3E}">
        <p14:creationId xmlns:p14="http://schemas.microsoft.com/office/powerpoint/2010/main" val="2897396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11/27/2017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5">
                    <a:lumMod val="75000"/>
                  </a:schemeClr>
                </a:solidFill>
              </a:rPr>
              <a:t>Refugee Resettlement</a:t>
            </a:r>
            <a:endParaRPr lang="en-US" b="1" dirty="0">
              <a:solidFill>
                <a:schemeClr val="accent5">
                  <a:lumMod val="75000"/>
                </a:schemeClr>
              </a:solidFill>
            </a:endParaRPr>
          </a:p>
        </p:txBody>
      </p:sp>
      <p:sp>
        <p:nvSpPr>
          <p:cNvPr id="3" name="Subtitle 2"/>
          <p:cNvSpPr>
            <a:spLocks noGrp="1"/>
          </p:cNvSpPr>
          <p:nvPr>
            <p:ph type="subTitle" idx="1"/>
          </p:nvPr>
        </p:nvSpPr>
        <p:spPr/>
        <p:txBody>
          <a:bodyPr/>
          <a:lstStyle/>
          <a:p>
            <a:r>
              <a:rPr lang="en-US" b="1" dirty="0" smtClean="0">
                <a:solidFill>
                  <a:schemeClr val="accent5">
                    <a:lumMod val="75000"/>
                  </a:schemeClr>
                </a:solidFill>
              </a:rPr>
              <a:t>Part One: Understanding the Refugee Situation</a:t>
            </a:r>
            <a:endParaRPr lang="en-US" b="1" dirty="0">
              <a:solidFill>
                <a:schemeClr val="accent5">
                  <a:lumMod val="75000"/>
                </a:schemeClr>
              </a:solidFill>
            </a:endParaRPr>
          </a:p>
        </p:txBody>
      </p:sp>
    </p:spTree>
    <p:extLst>
      <p:ext uri="{BB962C8B-B14F-4D97-AF65-F5344CB8AC3E}">
        <p14:creationId xmlns:p14="http://schemas.microsoft.com/office/powerpoint/2010/main" val="45634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8945" y="951346"/>
            <a:ext cx="4461164" cy="769441"/>
          </a:xfrm>
          <a:prstGeom prst="rect">
            <a:avLst/>
          </a:prstGeom>
          <a:noFill/>
        </p:spPr>
        <p:txBody>
          <a:bodyPr wrap="square" rtlCol="0">
            <a:spAutoFit/>
          </a:bodyPr>
          <a:lstStyle/>
          <a:p>
            <a:r>
              <a:rPr lang="en-US" sz="4400" b="1" dirty="0" smtClean="0">
                <a:solidFill>
                  <a:schemeClr val="accent5">
                    <a:lumMod val="75000"/>
                  </a:schemeClr>
                </a:solidFill>
                <a:latin typeface="+mj-lt"/>
              </a:rPr>
              <a:t>Employment</a:t>
            </a:r>
            <a:endParaRPr lang="en-US" sz="4400" b="1" dirty="0">
              <a:solidFill>
                <a:schemeClr val="accent5">
                  <a:lumMod val="75000"/>
                </a:schemeClr>
              </a:solidFill>
              <a:latin typeface="+mj-lt"/>
            </a:endParaRPr>
          </a:p>
        </p:txBody>
      </p:sp>
      <p:pic>
        <p:nvPicPr>
          <p:cNvPr id="3" name="Picture 2"/>
          <p:cNvPicPr>
            <a:picLocks noChangeAspect="1"/>
          </p:cNvPicPr>
          <p:nvPr/>
        </p:nvPicPr>
        <p:blipFill>
          <a:blip r:embed="rId3"/>
          <a:stretch>
            <a:fillRect/>
          </a:stretch>
        </p:blipFill>
        <p:spPr>
          <a:xfrm>
            <a:off x="1236519" y="1901247"/>
            <a:ext cx="4953000" cy="3295650"/>
          </a:xfrm>
          <a:prstGeom prst="rect">
            <a:avLst/>
          </a:prstGeom>
        </p:spPr>
      </p:pic>
      <p:pic>
        <p:nvPicPr>
          <p:cNvPr id="4" name="Picture 3"/>
          <p:cNvPicPr>
            <a:picLocks noChangeAspect="1"/>
          </p:cNvPicPr>
          <p:nvPr/>
        </p:nvPicPr>
        <p:blipFill>
          <a:blip r:embed="rId4"/>
          <a:stretch>
            <a:fillRect/>
          </a:stretch>
        </p:blipFill>
        <p:spPr>
          <a:xfrm>
            <a:off x="6280728" y="1901247"/>
            <a:ext cx="4983342" cy="3295650"/>
          </a:xfrm>
          <a:prstGeom prst="rect">
            <a:avLst/>
          </a:prstGeom>
        </p:spPr>
      </p:pic>
    </p:spTree>
    <p:extLst>
      <p:ext uri="{BB962C8B-B14F-4D97-AF65-F5344CB8AC3E}">
        <p14:creationId xmlns:p14="http://schemas.microsoft.com/office/powerpoint/2010/main" val="1901591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2116" y="2604019"/>
            <a:ext cx="4688611" cy="3237213"/>
          </a:xfrm>
          <a:prstGeom prst="rect">
            <a:avLst/>
          </a:prstGeom>
        </p:spPr>
      </p:pic>
      <p:pic>
        <p:nvPicPr>
          <p:cNvPr id="3" name="Picture 2"/>
          <p:cNvPicPr>
            <a:picLocks noChangeAspect="1"/>
          </p:cNvPicPr>
          <p:nvPr/>
        </p:nvPicPr>
        <p:blipFill>
          <a:blip r:embed="rId4"/>
          <a:stretch>
            <a:fillRect/>
          </a:stretch>
        </p:blipFill>
        <p:spPr>
          <a:xfrm>
            <a:off x="895927" y="2604019"/>
            <a:ext cx="5662179" cy="3237213"/>
          </a:xfrm>
          <a:prstGeom prst="rect">
            <a:avLst/>
          </a:prstGeom>
        </p:spPr>
      </p:pic>
      <p:sp>
        <p:nvSpPr>
          <p:cNvPr id="4" name="TextBox 3"/>
          <p:cNvSpPr txBox="1"/>
          <p:nvPr/>
        </p:nvSpPr>
        <p:spPr>
          <a:xfrm>
            <a:off x="3112655" y="923636"/>
            <a:ext cx="6382327" cy="707886"/>
          </a:xfrm>
          <a:prstGeom prst="rect">
            <a:avLst/>
          </a:prstGeom>
          <a:noFill/>
        </p:spPr>
        <p:txBody>
          <a:bodyPr wrap="square" rtlCol="0">
            <a:spAutoFit/>
          </a:bodyPr>
          <a:lstStyle/>
          <a:p>
            <a:r>
              <a:rPr lang="en-US" sz="4000" b="1" dirty="0" smtClean="0">
                <a:solidFill>
                  <a:schemeClr val="accent5">
                    <a:lumMod val="75000"/>
                  </a:schemeClr>
                </a:solidFill>
              </a:rPr>
              <a:t>Leaving the Refugee Camp</a:t>
            </a:r>
            <a:endParaRPr lang="en-US" sz="4000" b="1" dirty="0">
              <a:solidFill>
                <a:schemeClr val="accent5">
                  <a:lumMod val="75000"/>
                </a:schemeClr>
              </a:solidFill>
            </a:endParaRPr>
          </a:p>
        </p:txBody>
      </p:sp>
    </p:spTree>
    <p:extLst>
      <p:ext uri="{BB962C8B-B14F-4D97-AF65-F5344CB8AC3E}">
        <p14:creationId xmlns:p14="http://schemas.microsoft.com/office/powerpoint/2010/main" val="280862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908" y="885690"/>
            <a:ext cx="10141527" cy="1446550"/>
          </a:xfrm>
          <a:prstGeom prst="rect">
            <a:avLst/>
          </a:prstGeom>
        </p:spPr>
        <p:txBody>
          <a:bodyPr wrap="square">
            <a:spAutoFit/>
          </a:bodyPr>
          <a:lstStyle/>
          <a:p>
            <a:pPr algn="ctr"/>
            <a:r>
              <a:rPr lang="en-US" sz="4400" b="1" dirty="0">
                <a:solidFill>
                  <a:schemeClr val="accent5">
                    <a:lumMod val="50000"/>
                  </a:schemeClr>
                </a:solidFill>
              </a:rPr>
              <a:t>When a family arrives, a lot needs to happen in short amount of time…</a:t>
            </a:r>
          </a:p>
        </p:txBody>
      </p:sp>
      <p:pic>
        <p:nvPicPr>
          <p:cNvPr id="3074" name="Picture 2" descr="https://lh6.googleusercontent.com/igT8yYSulG__Ef0rnJsD8b-ueQhJhyyBAQDLj3CEm83alx6ja9L0h_ter3IjKcvbyVVi5PFEr-7flZVGqpHE2toqYUy2UcRAy6DWYDtrVbBvshr19_aY0AE38SeetLvGTA1ezO_Tk3t_lRwHgw"/>
          <p:cNvPicPr>
            <a:picLocks noChangeAspect="1" noChangeArrowheads="1"/>
          </p:cNvPicPr>
          <p:nvPr/>
        </p:nvPicPr>
        <p:blipFill rotWithShape="1">
          <a:blip r:embed="rId3">
            <a:extLst>
              <a:ext uri="{28A0092B-C50C-407E-A947-70E740481C1C}">
                <a14:useLocalDpi xmlns:a14="http://schemas.microsoft.com/office/drawing/2010/main" val="0"/>
              </a:ext>
            </a:extLst>
          </a:blip>
          <a:srcRect l="10099" t="8878" r="10006" b="10383"/>
          <a:stretch/>
        </p:blipFill>
        <p:spPr bwMode="auto">
          <a:xfrm>
            <a:off x="4064000" y="2669310"/>
            <a:ext cx="3500581" cy="353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78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960590">
            <a:off x="2954242" y="1630633"/>
            <a:ext cx="2480166" cy="830997"/>
          </a:xfrm>
          <a:prstGeom prst="rect">
            <a:avLst/>
          </a:prstGeom>
        </p:spPr>
        <p:txBody>
          <a:bodyPr wrap="none">
            <a:spAutoFit/>
          </a:bodyPr>
          <a:lstStyle/>
          <a:p>
            <a:r>
              <a:rPr lang="en-US" sz="4800" b="1" dirty="0">
                <a:solidFill>
                  <a:srgbClr val="FFC000"/>
                </a:solidFill>
              </a:rPr>
              <a:t>Housing</a:t>
            </a:r>
          </a:p>
        </p:txBody>
      </p:sp>
      <p:sp>
        <p:nvSpPr>
          <p:cNvPr id="3" name="TextBox 2"/>
          <p:cNvSpPr txBox="1"/>
          <p:nvPr/>
        </p:nvSpPr>
        <p:spPr>
          <a:xfrm rot="20815045">
            <a:off x="1059750" y="1429436"/>
            <a:ext cx="1950080" cy="830997"/>
          </a:xfrm>
          <a:prstGeom prst="rect">
            <a:avLst/>
          </a:prstGeom>
          <a:noFill/>
        </p:spPr>
        <p:txBody>
          <a:bodyPr wrap="square" rtlCol="0">
            <a:spAutoFit/>
          </a:bodyPr>
          <a:lstStyle/>
          <a:p>
            <a:r>
              <a:rPr lang="en-US" sz="4800" b="1" dirty="0">
                <a:solidFill>
                  <a:srgbClr val="00B050"/>
                </a:solidFill>
              </a:rPr>
              <a:t>F</a:t>
            </a:r>
            <a:r>
              <a:rPr lang="en-US" sz="4800" b="1" dirty="0" smtClean="0">
                <a:solidFill>
                  <a:srgbClr val="00B050"/>
                </a:solidFill>
              </a:rPr>
              <a:t>ood</a:t>
            </a:r>
            <a:endParaRPr lang="en-US" sz="4800" b="1" dirty="0">
              <a:solidFill>
                <a:srgbClr val="00B050"/>
              </a:solidFill>
            </a:endParaRPr>
          </a:p>
        </p:txBody>
      </p:sp>
      <p:sp>
        <p:nvSpPr>
          <p:cNvPr id="4" name="TextBox 3"/>
          <p:cNvSpPr txBox="1"/>
          <p:nvPr/>
        </p:nvSpPr>
        <p:spPr>
          <a:xfrm>
            <a:off x="3099473" y="699192"/>
            <a:ext cx="5414079" cy="830997"/>
          </a:xfrm>
          <a:prstGeom prst="rect">
            <a:avLst/>
          </a:prstGeom>
          <a:noFill/>
        </p:spPr>
        <p:txBody>
          <a:bodyPr wrap="square" rtlCol="0">
            <a:spAutoFit/>
          </a:bodyPr>
          <a:lstStyle/>
          <a:p>
            <a:r>
              <a:rPr lang="en-US" sz="4800" b="1" dirty="0" smtClean="0">
                <a:solidFill>
                  <a:schemeClr val="accent5">
                    <a:lumMod val="50000"/>
                  </a:schemeClr>
                </a:solidFill>
              </a:rPr>
              <a:t>Transportation</a:t>
            </a:r>
            <a:endParaRPr lang="en-US" sz="4800" b="1" dirty="0">
              <a:solidFill>
                <a:schemeClr val="accent5">
                  <a:lumMod val="50000"/>
                </a:schemeClr>
              </a:solidFill>
            </a:endParaRPr>
          </a:p>
        </p:txBody>
      </p:sp>
      <p:sp>
        <p:nvSpPr>
          <p:cNvPr id="5" name="TextBox 4"/>
          <p:cNvSpPr txBox="1"/>
          <p:nvPr/>
        </p:nvSpPr>
        <p:spPr>
          <a:xfrm>
            <a:off x="880966" y="2498005"/>
            <a:ext cx="4258653" cy="830997"/>
          </a:xfrm>
          <a:prstGeom prst="rect">
            <a:avLst/>
          </a:prstGeom>
          <a:noFill/>
        </p:spPr>
        <p:txBody>
          <a:bodyPr wrap="square" rtlCol="0">
            <a:spAutoFit/>
          </a:bodyPr>
          <a:lstStyle/>
          <a:p>
            <a:r>
              <a:rPr lang="en-US" sz="4800" b="1" dirty="0" smtClean="0">
                <a:solidFill>
                  <a:srgbClr val="7030A0"/>
                </a:solidFill>
              </a:rPr>
              <a:t>Immunizations</a:t>
            </a:r>
            <a:endParaRPr lang="en-US" sz="4800" b="1" dirty="0">
              <a:solidFill>
                <a:srgbClr val="7030A0"/>
              </a:solidFill>
            </a:endParaRPr>
          </a:p>
        </p:txBody>
      </p:sp>
      <p:sp>
        <p:nvSpPr>
          <p:cNvPr id="6" name="TextBox 5"/>
          <p:cNvSpPr txBox="1"/>
          <p:nvPr/>
        </p:nvSpPr>
        <p:spPr>
          <a:xfrm>
            <a:off x="5622152" y="2035630"/>
            <a:ext cx="5422683" cy="1569660"/>
          </a:xfrm>
          <a:prstGeom prst="rect">
            <a:avLst/>
          </a:prstGeom>
          <a:noFill/>
        </p:spPr>
        <p:txBody>
          <a:bodyPr wrap="square" rtlCol="0">
            <a:spAutoFit/>
          </a:bodyPr>
          <a:lstStyle/>
          <a:p>
            <a:r>
              <a:rPr lang="en-US" sz="4800" b="1" dirty="0" smtClean="0">
                <a:solidFill>
                  <a:srgbClr val="0070C0"/>
                </a:solidFill>
              </a:rPr>
              <a:t>English as a Second Language Classes</a:t>
            </a:r>
            <a:endParaRPr lang="en-US" sz="4800" b="1" dirty="0">
              <a:solidFill>
                <a:srgbClr val="0070C0"/>
              </a:solidFill>
            </a:endParaRPr>
          </a:p>
        </p:txBody>
      </p:sp>
      <p:sp>
        <p:nvSpPr>
          <p:cNvPr id="7" name="TextBox 6"/>
          <p:cNvSpPr txBox="1"/>
          <p:nvPr/>
        </p:nvSpPr>
        <p:spPr>
          <a:xfrm rot="527156">
            <a:off x="3807484" y="3435511"/>
            <a:ext cx="2714826" cy="830997"/>
          </a:xfrm>
          <a:prstGeom prst="rect">
            <a:avLst/>
          </a:prstGeom>
          <a:noFill/>
        </p:spPr>
        <p:txBody>
          <a:bodyPr wrap="square" rtlCol="0">
            <a:spAutoFit/>
          </a:bodyPr>
          <a:lstStyle/>
          <a:p>
            <a:r>
              <a:rPr lang="en-US" sz="4800" b="1" dirty="0" smtClean="0">
                <a:solidFill>
                  <a:schemeClr val="accent6">
                    <a:lumMod val="75000"/>
                  </a:schemeClr>
                </a:solidFill>
              </a:rPr>
              <a:t>Furniture</a:t>
            </a:r>
            <a:endParaRPr lang="en-US" sz="4800" b="1" dirty="0">
              <a:solidFill>
                <a:schemeClr val="accent6">
                  <a:lumMod val="75000"/>
                </a:schemeClr>
              </a:solidFill>
            </a:endParaRPr>
          </a:p>
        </p:txBody>
      </p:sp>
      <p:sp>
        <p:nvSpPr>
          <p:cNvPr id="9" name="TextBox 8"/>
          <p:cNvSpPr txBox="1"/>
          <p:nvPr/>
        </p:nvSpPr>
        <p:spPr>
          <a:xfrm>
            <a:off x="2295900" y="4756452"/>
            <a:ext cx="3510612" cy="1569660"/>
          </a:xfrm>
          <a:prstGeom prst="rect">
            <a:avLst/>
          </a:prstGeom>
          <a:noFill/>
        </p:spPr>
        <p:txBody>
          <a:bodyPr wrap="square" rtlCol="0">
            <a:spAutoFit/>
          </a:bodyPr>
          <a:lstStyle/>
          <a:p>
            <a:r>
              <a:rPr lang="en-US" sz="4800" b="1" dirty="0" smtClean="0"/>
              <a:t>School Registration</a:t>
            </a:r>
            <a:endParaRPr lang="en-US" sz="4800" b="1" dirty="0"/>
          </a:p>
        </p:txBody>
      </p:sp>
      <p:sp>
        <p:nvSpPr>
          <p:cNvPr id="10" name="TextBox 9"/>
          <p:cNvSpPr txBox="1"/>
          <p:nvPr/>
        </p:nvSpPr>
        <p:spPr>
          <a:xfrm rot="489742">
            <a:off x="4427884" y="5027068"/>
            <a:ext cx="6535591" cy="830997"/>
          </a:xfrm>
          <a:prstGeom prst="rect">
            <a:avLst/>
          </a:prstGeom>
          <a:noFill/>
        </p:spPr>
        <p:txBody>
          <a:bodyPr wrap="square" rtlCol="0">
            <a:spAutoFit/>
          </a:bodyPr>
          <a:lstStyle/>
          <a:p>
            <a:r>
              <a:rPr lang="en-US" sz="4800" b="1" dirty="0">
                <a:solidFill>
                  <a:srgbClr val="FFFF00"/>
                </a:solidFill>
              </a:rPr>
              <a:t>Development of </a:t>
            </a:r>
            <a:r>
              <a:rPr lang="en-US" sz="4800" b="1" dirty="0" smtClean="0">
                <a:solidFill>
                  <a:srgbClr val="FFFF00"/>
                </a:solidFill>
              </a:rPr>
              <a:t>Skills</a:t>
            </a:r>
            <a:endParaRPr lang="en-US" sz="4800" b="1" dirty="0">
              <a:solidFill>
                <a:srgbClr val="FFFF00"/>
              </a:solidFill>
            </a:endParaRPr>
          </a:p>
        </p:txBody>
      </p:sp>
      <p:sp>
        <p:nvSpPr>
          <p:cNvPr id="11" name="TextBox 10"/>
          <p:cNvSpPr txBox="1"/>
          <p:nvPr/>
        </p:nvSpPr>
        <p:spPr>
          <a:xfrm rot="20788837">
            <a:off x="6863338" y="3282489"/>
            <a:ext cx="4643638" cy="1569660"/>
          </a:xfrm>
          <a:prstGeom prst="rect">
            <a:avLst/>
          </a:prstGeom>
          <a:noFill/>
        </p:spPr>
        <p:txBody>
          <a:bodyPr wrap="square" rtlCol="0">
            <a:spAutoFit/>
          </a:bodyPr>
          <a:lstStyle/>
          <a:p>
            <a:r>
              <a:rPr lang="en-US" sz="4800" b="1" dirty="0">
                <a:solidFill>
                  <a:schemeClr val="accent2">
                    <a:lumMod val="60000"/>
                    <a:lumOff val="40000"/>
                  </a:schemeClr>
                </a:solidFill>
              </a:rPr>
              <a:t>Cultural Understanding</a:t>
            </a:r>
          </a:p>
        </p:txBody>
      </p:sp>
      <p:sp>
        <p:nvSpPr>
          <p:cNvPr id="12" name="TextBox 11"/>
          <p:cNvSpPr txBox="1"/>
          <p:nvPr/>
        </p:nvSpPr>
        <p:spPr>
          <a:xfrm rot="886416">
            <a:off x="9023300" y="4778934"/>
            <a:ext cx="2538827" cy="830997"/>
          </a:xfrm>
          <a:prstGeom prst="rect">
            <a:avLst/>
          </a:prstGeom>
          <a:noFill/>
        </p:spPr>
        <p:txBody>
          <a:bodyPr wrap="square" rtlCol="0">
            <a:spAutoFit/>
          </a:bodyPr>
          <a:lstStyle/>
          <a:p>
            <a:r>
              <a:rPr lang="en-US" sz="4800" b="1" dirty="0" smtClean="0">
                <a:solidFill>
                  <a:schemeClr val="accent4"/>
                </a:solidFill>
              </a:rPr>
              <a:t>Clothing</a:t>
            </a:r>
            <a:endParaRPr lang="en-US" sz="4800" b="1" dirty="0">
              <a:solidFill>
                <a:schemeClr val="accent4"/>
              </a:solidFill>
            </a:endParaRPr>
          </a:p>
        </p:txBody>
      </p:sp>
      <p:sp>
        <p:nvSpPr>
          <p:cNvPr id="13" name="TextBox 12"/>
          <p:cNvSpPr txBox="1"/>
          <p:nvPr/>
        </p:nvSpPr>
        <p:spPr>
          <a:xfrm rot="20975681">
            <a:off x="623355" y="3318747"/>
            <a:ext cx="3930976" cy="1569660"/>
          </a:xfrm>
          <a:prstGeom prst="rect">
            <a:avLst/>
          </a:prstGeom>
          <a:noFill/>
        </p:spPr>
        <p:txBody>
          <a:bodyPr wrap="square" rtlCol="0">
            <a:spAutoFit/>
          </a:bodyPr>
          <a:lstStyle/>
          <a:p>
            <a:r>
              <a:rPr lang="en-US" sz="4800" b="1" dirty="0" smtClean="0">
                <a:solidFill>
                  <a:schemeClr val="accent1">
                    <a:lumMod val="75000"/>
                  </a:schemeClr>
                </a:solidFill>
              </a:rPr>
              <a:t>Medical Appointments</a:t>
            </a:r>
            <a:endParaRPr lang="en-US" sz="4800" b="1" dirty="0">
              <a:solidFill>
                <a:schemeClr val="accent1">
                  <a:lumMod val="75000"/>
                </a:schemeClr>
              </a:solidFill>
            </a:endParaRPr>
          </a:p>
        </p:txBody>
      </p:sp>
      <p:sp>
        <p:nvSpPr>
          <p:cNvPr id="14" name="TextBox 13"/>
          <p:cNvSpPr txBox="1"/>
          <p:nvPr/>
        </p:nvSpPr>
        <p:spPr>
          <a:xfrm rot="21093403">
            <a:off x="7597612" y="1064936"/>
            <a:ext cx="3608898" cy="830997"/>
          </a:xfrm>
          <a:prstGeom prst="rect">
            <a:avLst/>
          </a:prstGeom>
          <a:noFill/>
        </p:spPr>
        <p:txBody>
          <a:bodyPr wrap="square" rtlCol="0">
            <a:spAutoFit/>
          </a:bodyPr>
          <a:lstStyle/>
          <a:p>
            <a:r>
              <a:rPr lang="en-US" sz="4800" b="1" dirty="0" smtClean="0">
                <a:solidFill>
                  <a:schemeClr val="accent4"/>
                </a:solidFill>
              </a:rPr>
              <a:t>Employment</a:t>
            </a:r>
            <a:endParaRPr lang="en-US" sz="4800" b="1" dirty="0">
              <a:solidFill>
                <a:schemeClr val="accent4"/>
              </a:solidFill>
            </a:endParaRPr>
          </a:p>
        </p:txBody>
      </p:sp>
    </p:spTree>
    <p:extLst>
      <p:ext uri="{BB962C8B-B14F-4D97-AF65-F5344CB8AC3E}">
        <p14:creationId xmlns:p14="http://schemas.microsoft.com/office/powerpoint/2010/main" val="2621659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5.googleusercontent.com/ZjaAn9g3vnUaITbtts9pUes_d2-x0D7gKoabw_QxqEfjbBFUbb6oJat6nESLkxGCMPKPzWHWhrFqWfkQu0OtG5JbdDPWtLUVSFHKKieWXpXX6rMbSjai8FiEzMt_YGb5RUEUWjL2eoZvmkiO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333" y="1514764"/>
            <a:ext cx="5596740" cy="41453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245734">
            <a:off x="6733310" y="1662545"/>
            <a:ext cx="4793672" cy="1077218"/>
          </a:xfrm>
          <a:prstGeom prst="rect">
            <a:avLst/>
          </a:prstGeom>
          <a:noFill/>
        </p:spPr>
        <p:txBody>
          <a:bodyPr wrap="square" rtlCol="0">
            <a:spAutoFit/>
          </a:bodyPr>
          <a:lstStyle/>
          <a:p>
            <a:r>
              <a:rPr lang="en-US" sz="3200" b="1" dirty="0" smtClean="0">
                <a:solidFill>
                  <a:schemeClr val="accent5">
                    <a:lumMod val="75000"/>
                  </a:schemeClr>
                </a:solidFill>
              </a:rPr>
              <a:t>More to come next week!</a:t>
            </a:r>
          </a:p>
          <a:p>
            <a:endParaRPr lang="en-US" sz="3200" b="1" dirty="0" smtClean="0">
              <a:solidFill>
                <a:schemeClr val="accent5">
                  <a:lumMod val="75000"/>
                </a:schemeClr>
              </a:solidFill>
            </a:endParaRPr>
          </a:p>
        </p:txBody>
      </p:sp>
    </p:spTree>
    <p:extLst>
      <p:ext uri="{BB962C8B-B14F-4D97-AF65-F5344CB8AC3E}">
        <p14:creationId xmlns:p14="http://schemas.microsoft.com/office/powerpoint/2010/main" val="262214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8726" y="1554447"/>
            <a:ext cx="9107055" cy="3200876"/>
          </a:xfrm>
          <a:prstGeom prst="rect">
            <a:avLst/>
          </a:prstGeom>
        </p:spPr>
        <p:txBody>
          <a:bodyPr wrap="square">
            <a:spAutoFit/>
          </a:bodyPr>
          <a:lstStyle/>
          <a:p>
            <a:pPr algn="ctr"/>
            <a:r>
              <a:rPr lang="en-US" sz="4000" dirty="0">
                <a:solidFill>
                  <a:schemeClr val="accent5">
                    <a:lumMod val="75000"/>
                  </a:schemeClr>
                </a:solidFill>
                <a:latin typeface="Algerian" panose="04020705040A02060702" pitchFamily="82" charset="0"/>
              </a:rPr>
              <a:t>WHO is a refugee?</a:t>
            </a:r>
          </a:p>
          <a:p>
            <a:endParaRPr lang="en-US" dirty="0"/>
          </a:p>
          <a:p>
            <a:r>
              <a:rPr lang="en-US" sz="2400" dirty="0"/>
              <a:t>Under both international and U.S. law, a refugee is an individual who…</a:t>
            </a:r>
          </a:p>
          <a:p>
            <a:endParaRPr lang="en-US" sz="2400" dirty="0"/>
          </a:p>
          <a:p>
            <a:pPr marL="342900" indent="-342900">
              <a:buFont typeface="Arial" panose="020B0604020202020204" pitchFamily="34" charset="0"/>
              <a:buChar char="•"/>
            </a:pPr>
            <a:r>
              <a:rPr lang="en-US" sz="2400" dirty="0"/>
              <a:t>has fled his or her country of origin</a:t>
            </a:r>
          </a:p>
          <a:p>
            <a:pPr marL="342900" indent="-342900">
              <a:buFont typeface="Arial" panose="020B0604020202020204" pitchFamily="34" charset="0"/>
              <a:buChar char="•"/>
            </a:pPr>
            <a:r>
              <a:rPr lang="en-US" sz="2400" dirty="0"/>
              <a:t>because of a credible fear of persecution</a:t>
            </a:r>
          </a:p>
          <a:p>
            <a:pPr marL="342900" indent="-342900">
              <a:buFont typeface="Arial" panose="020B0604020202020204" pitchFamily="34" charset="0"/>
              <a:buChar char="•"/>
            </a:pPr>
            <a:r>
              <a:rPr lang="en-US" sz="2400" dirty="0"/>
              <a:t>on account of their race, religion, political opinion, national origin, or social group. </a:t>
            </a:r>
          </a:p>
        </p:txBody>
      </p:sp>
    </p:spTree>
    <p:extLst>
      <p:ext uri="{BB962C8B-B14F-4D97-AF65-F5344CB8AC3E}">
        <p14:creationId xmlns:p14="http://schemas.microsoft.com/office/powerpoint/2010/main" val="170062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SP5yyKUwkMuMTJ6lne9o7hdOJcSrjRX_9_Jz1Kwlmcs46D8pbdMi3jG0zikcn--9ZSs6RAE60g-QfbDTxmEMPfA215qHOQYiwcjBA-Lc7lXpA6pIghpMAqY1OIo9Qvm3OSNntGNhiyCFlKRu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837" y="1084442"/>
            <a:ext cx="2781160" cy="21330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34588" y="1810701"/>
            <a:ext cx="6056273" cy="769441"/>
          </a:xfrm>
          <a:prstGeom prst="rect">
            <a:avLst/>
          </a:prstGeom>
        </p:spPr>
        <p:txBody>
          <a:bodyPr wrap="none">
            <a:spAutoFit/>
          </a:bodyPr>
          <a:lstStyle/>
          <a:p>
            <a:r>
              <a:rPr lang="en-US" sz="4400" dirty="0">
                <a:solidFill>
                  <a:schemeClr val="accent5">
                    <a:lumMod val="75000"/>
                  </a:schemeClr>
                </a:solidFill>
                <a:latin typeface="Bernard MT Condensed" panose="02050806060905020404" pitchFamily="18" charset="0"/>
              </a:rPr>
              <a:t>of all refugees are children</a:t>
            </a:r>
          </a:p>
        </p:txBody>
      </p:sp>
      <p:pic>
        <p:nvPicPr>
          <p:cNvPr id="1030" name="Picture 6" descr="https://lh6.googleusercontent.com/N1lh7TUsfhTcCRgfh-QWKnw8qhIJoHFjQAVI7krKu19qeARcmCFAv8QkLEcNv6VZpyPD4j5yz5QnJA7nO1LvPbuGISTwJEaf0lGhaiYlzzaVS5rGkELncAQHNgMTSIbl3QX-ntjmLd2tooKP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7" y="3740727"/>
            <a:ext cx="3241688" cy="2254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PeVMV0BcRyYK0BYGS9ynNTXDNBloTYsiO2WkokV0S2JSPYeAnAZw6Zrbt_Vwn_i3Nd-_IxBo2SJT2rSafP7oM9Eao8sYk4NvOWU56BkJVDzJHtbE4MhUlRoIlt2FyH-jznK193iFGgjRqI7e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393" y="3740727"/>
            <a:ext cx="2951876" cy="22543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5.googleusercontent.com/Lw-ZqUk8fsJrAAp2ANkt4D-DMYfb6vXbd4W9NS8oBcKbu1XKzqIMwO-kpsTTONqiJdXv9N6VIFM33ttX1_3vd4L3rQEvJ4YIAko5CDawt1MaD1oXknVlnFrQ8Gys3rnij5TJE3UnUuG526Cz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7244" y="3740727"/>
            <a:ext cx="3129280" cy="225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09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sHliEz3sH5LGRo_LQu8g8pcX-FNjJFeTyvAS8q4QnRSSE0I77kXXF3g97VROYf57YVbX4hzMbAjcbvJ318gRl0lCqHQRQMJHvlv4VLUSdIxcVjLxtIHFE7psbr7jEMYzZA9IJNyWPSbMOcXF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615" y="980015"/>
            <a:ext cx="7089013" cy="487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3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2960" y="672750"/>
            <a:ext cx="10533888" cy="5508593"/>
          </a:xfrm>
          <a:prstGeom prst="rect">
            <a:avLst/>
          </a:prstGeom>
        </p:spPr>
      </p:pic>
    </p:spTree>
    <p:extLst>
      <p:ext uri="{BB962C8B-B14F-4D97-AF65-F5344CB8AC3E}">
        <p14:creationId xmlns:p14="http://schemas.microsoft.com/office/powerpoint/2010/main" val="2392864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2751" y="671691"/>
            <a:ext cx="9209989" cy="5909310"/>
          </a:xfrm>
          <a:prstGeom prst="rect">
            <a:avLst/>
          </a:prstGeom>
          <a:noFill/>
        </p:spPr>
        <p:txBody>
          <a:bodyPr wrap="square" rtlCol="0">
            <a:spAutoFit/>
          </a:bodyPr>
          <a:lstStyle/>
          <a:p>
            <a:r>
              <a:rPr lang="en-US" b="1" dirty="0" smtClean="0">
                <a:solidFill>
                  <a:schemeClr val="accent5">
                    <a:lumMod val="75000"/>
                  </a:schemeClr>
                </a:solidFill>
              </a:rPr>
              <a:t>1890’s</a:t>
            </a:r>
            <a:r>
              <a:rPr lang="en-US" dirty="0" smtClean="0"/>
              <a:t> -  </a:t>
            </a:r>
            <a:r>
              <a:rPr lang="en-US" dirty="0"/>
              <a:t>Nepali-speaking people are brought </a:t>
            </a:r>
            <a:r>
              <a:rPr lang="en-US" dirty="0" smtClean="0"/>
              <a:t>to southern Bhutan </a:t>
            </a:r>
          </a:p>
          <a:p>
            <a:endParaRPr lang="en-US" dirty="0" smtClean="0"/>
          </a:p>
          <a:p>
            <a:endParaRPr lang="en-US" dirty="0" smtClean="0"/>
          </a:p>
          <a:p>
            <a:r>
              <a:rPr lang="en-US" b="1" dirty="0" smtClean="0">
                <a:solidFill>
                  <a:schemeClr val="accent5">
                    <a:lumMod val="75000"/>
                  </a:schemeClr>
                </a:solidFill>
              </a:rPr>
              <a:t>1958 </a:t>
            </a:r>
            <a:r>
              <a:rPr lang="en-US" dirty="0" smtClean="0"/>
              <a:t>- First </a:t>
            </a:r>
            <a:r>
              <a:rPr lang="en-US" dirty="0"/>
              <a:t>Citizenship Act </a:t>
            </a:r>
            <a:r>
              <a:rPr lang="en-US" dirty="0" smtClean="0"/>
              <a:t>-full </a:t>
            </a:r>
            <a:r>
              <a:rPr lang="en-US" dirty="0"/>
              <a:t>citizenship is granted to people in southern </a:t>
            </a:r>
            <a:r>
              <a:rPr lang="en-US" dirty="0" smtClean="0"/>
              <a:t>Bhutan</a:t>
            </a:r>
          </a:p>
          <a:p>
            <a:endParaRPr lang="en-US" dirty="0" smtClean="0"/>
          </a:p>
          <a:p>
            <a:endParaRPr lang="en-US" dirty="0" smtClean="0"/>
          </a:p>
          <a:p>
            <a:r>
              <a:rPr lang="en-US" b="1" dirty="0" smtClean="0">
                <a:solidFill>
                  <a:schemeClr val="accent5">
                    <a:lumMod val="75000"/>
                  </a:schemeClr>
                </a:solidFill>
              </a:rPr>
              <a:t>1985 </a:t>
            </a:r>
            <a:r>
              <a:rPr lang="en-US" dirty="0" smtClean="0"/>
              <a:t>– Second Citizenship </a:t>
            </a:r>
            <a:r>
              <a:rPr lang="en-US" dirty="0"/>
              <a:t>Act </a:t>
            </a:r>
            <a:r>
              <a:rPr lang="en-US" dirty="0" smtClean="0"/>
              <a:t>-  ethnic </a:t>
            </a:r>
            <a:r>
              <a:rPr lang="en-US" dirty="0" err="1"/>
              <a:t>Nepalis</a:t>
            </a:r>
            <a:r>
              <a:rPr lang="en-US" dirty="0"/>
              <a:t>, </a:t>
            </a:r>
            <a:r>
              <a:rPr lang="en-US" dirty="0" smtClean="0"/>
              <a:t>stripped of </a:t>
            </a:r>
            <a:r>
              <a:rPr lang="en-US" dirty="0"/>
              <a:t>their </a:t>
            </a:r>
            <a:r>
              <a:rPr lang="en-US" dirty="0" smtClean="0"/>
              <a:t>citizenship</a:t>
            </a:r>
          </a:p>
          <a:p>
            <a:endParaRPr lang="en-US" dirty="0"/>
          </a:p>
          <a:p>
            <a:endParaRPr lang="en-US" dirty="0" smtClean="0"/>
          </a:p>
          <a:p>
            <a:r>
              <a:rPr lang="en-US" b="1" dirty="0" smtClean="0">
                <a:solidFill>
                  <a:schemeClr val="accent5">
                    <a:lumMod val="75000"/>
                  </a:schemeClr>
                </a:solidFill>
              </a:rPr>
              <a:t>1988 </a:t>
            </a:r>
            <a:r>
              <a:rPr lang="en-US" dirty="0"/>
              <a:t>- Census operation in Southern Bhutan </a:t>
            </a:r>
            <a:r>
              <a:rPr lang="en-US" dirty="0" smtClean="0"/>
              <a:t>only/Land tax receipt</a:t>
            </a:r>
            <a:endParaRPr lang="en-US" dirty="0"/>
          </a:p>
          <a:p>
            <a:endParaRPr lang="en-US" dirty="0" smtClean="0"/>
          </a:p>
          <a:p>
            <a:endParaRPr lang="en-US" dirty="0" smtClean="0"/>
          </a:p>
          <a:p>
            <a:r>
              <a:rPr lang="en-US" b="1" dirty="0" smtClean="0">
                <a:solidFill>
                  <a:schemeClr val="accent5">
                    <a:lumMod val="75000"/>
                  </a:schemeClr>
                </a:solidFill>
              </a:rPr>
              <a:t>1989</a:t>
            </a:r>
            <a:r>
              <a:rPr lang="en-US" dirty="0" smtClean="0"/>
              <a:t> - 'One </a:t>
            </a:r>
            <a:r>
              <a:rPr lang="en-US" dirty="0"/>
              <a:t>Nation, One People</a:t>
            </a:r>
            <a:r>
              <a:rPr lang="en-US" dirty="0" smtClean="0"/>
              <a:t>'</a:t>
            </a:r>
          </a:p>
          <a:p>
            <a:endParaRPr lang="en-US" dirty="0"/>
          </a:p>
          <a:p>
            <a:endParaRPr lang="en-US" dirty="0" smtClean="0"/>
          </a:p>
          <a:p>
            <a:r>
              <a:rPr lang="en-US" b="1" dirty="0" smtClean="0">
                <a:solidFill>
                  <a:schemeClr val="accent5">
                    <a:lumMod val="75000"/>
                  </a:schemeClr>
                </a:solidFill>
              </a:rPr>
              <a:t>1991</a:t>
            </a:r>
            <a:r>
              <a:rPr lang="en-US" dirty="0" smtClean="0"/>
              <a:t> </a:t>
            </a:r>
            <a:r>
              <a:rPr lang="en-US" dirty="0"/>
              <a:t>- </a:t>
            </a:r>
            <a:r>
              <a:rPr lang="en-US" dirty="0" smtClean="0"/>
              <a:t>Widespread </a:t>
            </a:r>
            <a:r>
              <a:rPr lang="en-US" dirty="0"/>
              <a:t>repression </a:t>
            </a:r>
            <a:r>
              <a:rPr lang="en-US" dirty="0" smtClean="0"/>
              <a:t>and exodus </a:t>
            </a:r>
          </a:p>
          <a:p>
            <a:endParaRPr lang="en-US" dirty="0"/>
          </a:p>
          <a:p>
            <a:endParaRPr lang="en-US" dirty="0" smtClean="0"/>
          </a:p>
          <a:p>
            <a:r>
              <a:rPr lang="en-US" b="1" dirty="0" smtClean="0">
                <a:solidFill>
                  <a:schemeClr val="accent5">
                    <a:lumMod val="75000"/>
                  </a:schemeClr>
                </a:solidFill>
              </a:rPr>
              <a:t>2006</a:t>
            </a:r>
            <a:r>
              <a:rPr lang="en-US" dirty="0" smtClean="0"/>
              <a:t> - USA </a:t>
            </a:r>
            <a:r>
              <a:rPr lang="en-US" dirty="0"/>
              <a:t>makes an offer to take up to 60,000 Bhutanese refugees.  Other countries, including Canada and Australia, also indicate openness to receiving some of the refugees.</a:t>
            </a:r>
          </a:p>
          <a:p>
            <a:endParaRPr lang="en-US" dirty="0"/>
          </a:p>
        </p:txBody>
      </p:sp>
      <p:sp>
        <p:nvSpPr>
          <p:cNvPr id="3" name="TextBox 2"/>
          <p:cNvSpPr txBox="1"/>
          <p:nvPr/>
        </p:nvSpPr>
        <p:spPr>
          <a:xfrm>
            <a:off x="1112363" y="868218"/>
            <a:ext cx="763571" cy="5016758"/>
          </a:xfrm>
          <a:prstGeom prst="rect">
            <a:avLst/>
          </a:prstGeom>
          <a:noFill/>
        </p:spPr>
        <p:txBody>
          <a:bodyPr wrap="square" rtlCol="0">
            <a:spAutoFit/>
          </a:bodyPr>
          <a:lstStyle/>
          <a:p>
            <a:pPr algn="ctr"/>
            <a:r>
              <a:rPr lang="en-US" sz="4000" b="1" dirty="0" smtClean="0">
                <a:solidFill>
                  <a:schemeClr val="accent5">
                    <a:lumMod val="75000"/>
                  </a:schemeClr>
                </a:solidFill>
                <a:latin typeface="Algerian" panose="04020705040A02060702" pitchFamily="82" charset="0"/>
              </a:rPr>
              <a:t>T</a:t>
            </a:r>
          </a:p>
          <a:p>
            <a:pPr algn="ctr"/>
            <a:r>
              <a:rPr lang="en-US" sz="4000" b="1" dirty="0" smtClean="0">
                <a:solidFill>
                  <a:schemeClr val="accent5">
                    <a:lumMod val="75000"/>
                  </a:schemeClr>
                </a:solidFill>
                <a:latin typeface="Algerian" panose="04020705040A02060702" pitchFamily="82" charset="0"/>
              </a:rPr>
              <a:t>I</a:t>
            </a:r>
          </a:p>
          <a:p>
            <a:pPr algn="ctr"/>
            <a:r>
              <a:rPr lang="en-US" sz="4000" b="1" dirty="0" smtClean="0">
                <a:solidFill>
                  <a:schemeClr val="accent5">
                    <a:lumMod val="75000"/>
                  </a:schemeClr>
                </a:solidFill>
                <a:latin typeface="Algerian" panose="04020705040A02060702" pitchFamily="82" charset="0"/>
              </a:rPr>
              <a:t>M</a:t>
            </a:r>
          </a:p>
          <a:p>
            <a:pPr algn="ctr"/>
            <a:r>
              <a:rPr lang="en-US" sz="4000" b="1" dirty="0" smtClean="0">
                <a:solidFill>
                  <a:schemeClr val="accent5">
                    <a:lumMod val="75000"/>
                  </a:schemeClr>
                </a:solidFill>
                <a:latin typeface="Algerian" panose="04020705040A02060702" pitchFamily="82" charset="0"/>
              </a:rPr>
              <a:t>E</a:t>
            </a:r>
          </a:p>
          <a:p>
            <a:pPr algn="ctr"/>
            <a:r>
              <a:rPr lang="en-US" sz="4000" b="1" dirty="0" smtClean="0">
                <a:solidFill>
                  <a:schemeClr val="accent5">
                    <a:lumMod val="75000"/>
                  </a:schemeClr>
                </a:solidFill>
                <a:latin typeface="Algerian" panose="04020705040A02060702" pitchFamily="82" charset="0"/>
              </a:rPr>
              <a:t>L</a:t>
            </a:r>
          </a:p>
          <a:p>
            <a:pPr algn="ctr"/>
            <a:r>
              <a:rPr lang="en-US" sz="4000" b="1" dirty="0" smtClean="0">
                <a:solidFill>
                  <a:schemeClr val="accent5">
                    <a:lumMod val="75000"/>
                  </a:schemeClr>
                </a:solidFill>
                <a:latin typeface="Algerian" panose="04020705040A02060702" pitchFamily="82" charset="0"/>
              </a:rPr>
              <a:t>I</a:t>
            </a:r>
          </a:p>
          <a:p>
            <a:pPr algn="ctr"/>
            <a:r>
              <a:rPr lang="en-US" sz="4000" b="1" dirty="0" smtClean="0">
                <a:solidFill>
                  <a:schemeClr val="accent5">
                    <a:lumMod val="75000"/>
                  </a:schemeClr>
                </a:solidFill>
                <a:latin typeface="Algerian" panose="04020705040A02060702" pitchFamily="82" charset="0"/>
              </a:rPr>
              <a:t>N</a:t>
            </a:r>
          </a:p>
          <a:p>
            <a:pPr algn="ctr"/>
            <a:r>
              <a:rPr lang="en-US" sz="4000" b="1" dirty="0">
                <a:solidFill>
                  <a:schemeClr val="accent5">
                    <a:lumMod val="75000"/>
                  </a:schemeClr>
                </a:solidFill>
                <a:latin typeface="Algerian" panose="04020705040A02060702" pitchFamily="82" charset="0"/>
              </a:rPr>
              <a:t>E</a:t>
            </a:r>
          </a:p>
        </p:txBody>
      </p:sp>
      <p:sp>
        <p:nvSpPr>
          <p:cNvPr id="4" name="Down Arrow 3"/>
          <p:cNvSpPr/>
          <p:nvPr/>
        </p:nvSpPr>
        <p:spPr>
          <a:xfrm>
            <a:off x="4881214" y="1060560"/>
            <a:ext cx="367645" cy="367645"/>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895062" y="1926723"/>
            <a:ext cx="367645" cy="367645"/>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822102" y="3549899"/>
            <a:ext cx="426757" cy="390178"/>
          </a:xfrm>
          <a:prstGeom prst="rect">
            <a:avLst/>
          </a:prstGeom>
        </p:spPr>
      </p:pic>
      <p:pic>
        <p:nvPicPr>
          <p:cNvPr id="7" name="Picture 6"/>
          <p:cNvPicPr>
            <a:picLocks noChangeAspect="1"/>
          </p:cNvPicPr>
          <p:nvPr/>
        </p:nvPicPr>
        <p:blipFill>
          <a:blip r:embed="rId4"/>
          <a:stretch>
            <a:fillRect/>
          </a:stretch>
        </p:blipFill>
        <p:spPr>
          <a:xfrm>
            <a:off x="4835950" y="2792886"/>
            <a:ext cx="426757" cy="396274"/>
          </a:xfrm>
          <a:prstGeom prst="rect">
            <a:avLst/>
          </a:prstGeom>
        </p:spPr>
      </p:pic>
      <p:pic>
        <p:nvPicPr>
          <p:cNvPr id="8" name="Picture 7"/>
          <p:cNvPicPr>
            <a:picLocks noChangeAspect="1"/>
          </p:cNvPicPr>
          <p:nvPr/>
        </p:nvPicPr>
        <p:blipFill>
          <a:blip r:embed="rId4"/>
          <a:stretch>
            <a:fillRect/>
          </a:stretch>
        </p:blipFill>
        <p:spPr>
          <a:xfrm>
            <a:off x="4828090" y="4370684"/>
            <a:ext cx="426757" cy="396274"/>
          </a:xfrm>
          <a:prstGeom prst="rect">
            <a:avLst/>
          </a:prstGeom>
        </p:spPr>
      </p:pic>
      <p:pic>
        <p:nvPicPr>
          <p:cNvPr id="9" name="Picture 8"/>
          <p:cNvPicPr>
            <a:picLocks noChangeAspect="1"/>
          </p:cNvPicPr>
          <p:nvPr/>
        </p:nvPicPr>
        <p:blipFill>
          <a:blip r:embed="rId4"/>
          <a:stretch>
            <a:fillRect/>
          </a:stretch>
        </p:blipFill>
        <p:spPr>
          <a:xfrm>
            <a:off x="4806393" y="5252333"/>
            <a:ext cx="426757" cy="396274"/>
          </a:xfrm>
          <a:prstGeom prst="rect">
            <a:avLst/>
          </a:prstGeom>
        </p:spPr>
      </p:pic>
    </p:spTree>
    <p:extLst>
      <p:ext uri="{BB962C8B-B14F-4D97-AF65-F5344CB8AC3E}">
        <p14:creationId xmlns:p14="http://schemas.microsoft.com/office/powerpoint/2010/main" val="19211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1031" y="1489435"/>
            <a:ext cx="7343480" cy="369332"/>
          </a:xfrm>
          <a:prstGeom prst="rect">
            <a:avLst/>
          </a:prstGeom>
          <a:noFill/>
        </p:spPr>
        <p:txBody>
          <a:bodyPr wrap="square" rtlCol="0">
            <a:spAutoFit/>
          </a:bodyPr>
          <a:lstStyle/>
          <a:p>
            <a:endParaRPr lang="en-US" dirty="0"/>
          </a:p>
        </p:txBody>
      </p:sp>
      <p:sp>
        <p:nvSpPr>
          <p:cNvPr id="3" name="TextBox 2"/>
          <p:cNvSpPr txBox="1"/>
          <p:nvPr/>
        </p:nvSpPr>
        <p:spPr>
          <a:xfrm>
            <a:off x="2456874" y="719994"/>
            <a:ext cx="8146472" cy="769441"/>
          </a:xfrm>
          <a:prstGeom prst="rect">
            <a:avLst/>
          </a:prstGeom>
          <a:noFill/>
        </p:spPr>
        <p:txBody>
          <a:bodyPr wrap="square" rtlCol="0">
            <a:spAutoFit/>
          </a:bodyPr>
          <a:lstStyle/>
          <a:p>
            <a:r>
              <a:rPr lang="en-US" sz="4400" b="1" dirty="0" smtClean="0">
                <a:solidFill>
                  <a:schemeClr val="accent5">
                    <a:lumMod val="75000"/>
                  </a:schemeClr>
                </a:solidFill>
                <a:latin typeface="Algerian" panose="04020705040A02060702" pitchFamily="82" charset="0"/>
              </a:rPr>
              <a:t>Life in the Refugee Camps</a:t>
            </a:r>
            <a:endParaRPr lang="en-US" sz="4400" b="1" dirty="0">
              <a:solidFill>
                <a:schemeClr val="accent5">
                  <a:lumMod val="75000"/>
                </a:schemeClr>
              </a:solidFill>
              <a:latin typeface="Algerian" panose="04020705040A02060702" pitchFamily="82" charset="0"/>
            </a:endParaRPr>
          </a:p>
        </p:txBody>
      </p:sp>
      <p:pic>
        <p:nvPicPr>
          <p:cNvPr id="4" name="Picture 3"/>
          <p:cNvPicPr>
            <a:picLocks noChangeAspect="1"/>
          </p:cNvPicPr>
          <p:nvPr/>
        </p:nvPicPr>
        <p:blipFill>
          <a:blip r:embed="rId3"/>
          <a:stretch>
            <a:fillRect/>
          </a:stretch>
        </p:blipFill>
        <p:spPr>
          <a:xfrm>
            <a:off x="2121031" y="1489434"/>
            <a:ext cx="3735533" cy="2453733"/>
          </a:xfrm>
          <a:prstGeom prst="rect">
            <a:avLst/>
          </a:prstGeom>
        </p:spPr>
      </p:pic>
      <p:pic>
        <p:nvPicPr>
          <p:cNvPr id="6" name="Picture 5"/>
          <p:cNvPicPr>
            <a:picLocks noChangeAspect="1"/>
          </p:cNvPicPr>
          <p:nvPr/>
        </p:nvPicPr>
        <p:blipFill>
          <a:blip r:embed="rId4"/>
          <a:stretch>
            <a:fillRect/>
          </a:stretch>
        </p:blipFill>
        <p:spPr>
          <a:xfrm>
            <a:off x="3916008" y="4011133"/>
            <a:ext cx="2867025" cy="2143125"/>
          </a:xfrm>
          <a:prstGeom prst="rect">
            <a:avLst/>
          </a:prstGeom>
        </p:spPr>
      </p:pic>
      <p:pic>
        <p:nvPicPr>
          <p:cNvPr id="7" name="Picture 6"/>
          <p:cNvPicPr>
            <a:picLocks noChangeAspect="1"/>
          </p:cNvPicPr>
          <p:nvPr/>
        </p:nvPicPr>
        <p:blipFill rotWithShape="1">
          <a:blip r:embed="rId5"/>
          <a:srcRect l="15898" r="15576"/>
          <a:stretch/>
        </p:blipFill>
        <p:spPr>
          <a:xfrm>
            <a:off x="6276787" y="1489433"/>
            <a:ext cx="3906335" cy="2453733"/>
          </a:xfrm>
          <a:prstGeom prst="rect">
            <a:avLst/>
          </a:prstGeom>
        </p:spPr>
      </p:pic>
      <p:pic>
        <p:nvPicPr>
          <p:cNvPr id="8" name="Picture 7"/>
          <p:cNvPicPr>
            <a:picLocks noChangeAspect="1"/>
          </p:cNvPicPr>
          <p:nvPr/>
        </p:nvPicPr>
        <p:blipFill>
          <a:blip r:embed="rId6"/>
          <a:stretch>
            <a:fillRect/>
          </a:stretch>
        </p:blipFill>
        <p:spPr>
          <a:xfrm>
            <a:off x="913150" y="4011133"/>
            <a:ext cx="2857500" cy="2143125"/>
          </a:xfrm>
          <a:prstGeom prst="rect">
            <a:avLst/>
          </a:prstGeom>
        </p:spPr>
      </p:pic>
    </p:spTree>
    <p:extLst>
      <p:ext uri="{BB962C8B-B14F-4D97-AF65-F5344CB8AC3E}">
        <p14:creationId xmlns:p14="http://schemas.microsoft.com/office/powerpoint/2010/main" val="381150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945" y="775855"/>
            <a:ext cx="5661891" cy="769441"/>
          </a:xfrm>
          <a:prstGeom prst="rect">
            <a:avLst/>
          </a:prstGeom>
          <a:noFill/>
        </p:spPr>
        <p:txBody>
          <a:bodyPr wrap="square" rtlCol="0">
            <a:spAutoFit/>
          </a:bodyPr>
          <a:lstStyle/>
          <a:p>
            <a:pPr algn="ctr"/>
            <a:r>
              <a:rPr lang="en-US" sz="4400" b="1" dirty="0" smtClean="0">
                <a:solidFill>
                  <a:schemeClr val="accent5">
                    <a:lumMod val="75000"/>
                  </a:schemeClr>
                </a:solidFill>
              </a:rPr>
              <a:t>Food &amp; Water</a:t>
            </a:r>
            <a:endParaRPr lang="en-US" sz="4400" b="1" dirty="0">
              <a:solidFill>
                <a:schemeClr val="accent5">
                  <a:lumMod val="75000"/>
                </a:schemeClr>
              </a:solidFill>
            </a:endParaRPr>
          </a:p>
        </p:txBody>
      </p:sp>
      <p:pic>
        <p:nvPicPr>
          <p:cNvPr id="3" name="Picture 2"/>
          <p:cNvPicPr>
            <a:picLocks noChangeAspect="1"/>
          </p:cNvPicPr>
          <p:nvPr/>
        </p:nvPicPr>
        <p:blipFill>
          <a:blip r:embed="rId3"/>
          <a:stretch>
            <a:fillRect/>
          </a:stretch>
        </p:blipFill>
        <p:spPr>
          <a:xfrm>
            <a:off x="6997699" y="1545296"/>
            <a:ext cx="4318000" cy="3238500"/>
          </a:xfrm>
          <a:prstGeom prst="rect">
            <a:avLst/>
          </a:prstGeom>
        </p:spPr>
      </p:pic>
      <p:pic>
        <p:nvPicPr>
          <p:cNvPr id="4" name="Picture 3"/>
          <p:cNvPicPr>
            <a:picLocks noChangeAspect="1"/>
          </p:cNvPicPr>
          <p:nvPr/>
        </p:nvPicPr>
        <p:blipFill>
          <a:blip r:embed="rId4"/>
          <a:stretch>
            <a:fillRect/>
          </a:stretch>
        </p:blipFill>
        <p:spPr>
          <a:xfrm>
            <a:off x="979055" y="1662544"/>
            <a:ext cx="3896208" cy="3121251"/>
          </a:xfrm>
          <a:prstGeom prst="rect">
            <a:avLst/>
          </a:prstGeom>
        </p:spPr>
      </p:pic>
      <p:pic>
        <p:nvPicPr>
          <p:cNvPr id="5" name="Picture 4"/>
          <p:cNvPicPr>
            <a:picLocks noChangeAspect="1"/>
          </p:cNvPicPr>
          <p:nvPr/>
        </p:nvPicPr>
        <p:blipFill>
          <a:blip r:embed="rId5"/>
          <a:stretch>
            <a:fillRect/>
          </a:stretch>
        </p:blipFill>
        <p:spPr>
          <a:xfrm>
            <a:off x="4352445" y="3988693"/>
            <a:ext cx="3168072" cy="2113079"/>
          </a:xfrm>
          <a:prstGeom prst="rect">
            <a:avLst/>
          </a:prstGeom>
        </p:spPr>
      </p:pic>
    </p:spTree>
    <p:extLst>
      <p:ext uri="{BB962C8B-B14F-4D97-AF65-F5344CB8AC3E}">
        <p14:creationId xmlns:p14="http://schemas.microsoft.com/office/powerpoint/2010/main" val="255940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7671" y="1701539"/>
            <a:ext cx="5107709" cy="3662795"/>
          </a:xfrm>
          <a:prstGeom prst="rect">
            <a:avLst/>
          </a:prstGeom>
        </p:spPr>
      </p:pic>
      <p:pic>
        <p:nvPicPr>
          <p:cNvPr id="3" name="Picture 2"/>
          <p:cNvPicPr>
            <a:picLocks noChangeAspect="1"/>
          </p:cNvPicPr>
          <p:nvPr/>
        </p:nvPicPr>
        <p:blipFill>
          <a:blip r:embed="rId4"/>
          <a:stretch>
            <a:fillRect/>
          </a:stretch>
        </p:blipFill>
        <p:spPr>
          <a:xfrm>
            <a:off x="6640944" y="1701539"/>
            <a:ext cx="4549431" cy="3662795"/>
          </a:xfrm>
          <a:prstGeom prst="rect">
            <a:avLst/>
          </a:prstGeom>
        </p:spPr>
      </p:pic>
      <p:sp>
        <p:nvSpPr>
          <p:cNvPr id="4" name="TextBox 3"/>
          <p:cNvSpPr txBox="1"/>
          <p:nvPr/>
        </p:nvSpPr>
        <p:spPr>
          <a:xfrm>
            <a:off x="3426691" y="729672"/>
            <a:ext cx="5227782" cy="830997"/>
          </a:xfrm>
          <a:prstGeom prst="rect">
            <a:avLst/>
          </a:prstGeom>
          <a:noFill/>
        </p:spPr>
        <p:txBody>
          <a:bodyPr wrap="square" rtlCol="0">
            <a:spAutoFit/>
          </a:bodyPr>
          <a:lstStyle/>
          <a:p>
            <a:pPr algn="ctr"/>
            <a:r>
              <a:rPr lang="en-US" sz="4800" b="1" dirty="0" smtClean="0">
                <a:solidFill>
                  <a:schemeClr val="accent5">
                    <a:lumMod val="75000"/>
                  </a:schemeClr>
                </a:solidFill>
              </a:rPr>
              <a:t>Education</a:t>
            </a:r>
            <a:endParaRPr lang="en-US" sz="4800" b="1" dirty="0">
              <a:solidFill>
                <a:schemeClr val="accent5">
                  <a:lumMod val="75000"/>
                </a:schemeClr>
              </a:solidFill>
            </a:endParaRPr>
          </a:p>
        </p:txBody>
      </p:sp>
    </p:spTree>
    <p:extLst>
      <p:ext uri="{BB962C8B-B14F-4D97-AF65-F5344CB8AC3E}">
        <p14:creationId xmlns:p14="http://schemas.microsoft.com/office/powerpoint/2010/main" val="256349639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199</TotalTime>
  <Words>1083</Words>
  <Application>Microsoft Office PowerPoint</Application>
  <PresentationFormat>Widescreen</PresentationFormat>
  <Paragraphs>99</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Algerian</vt:lpstr>
      <vt:lpstr>Arial</vt:lpstr>
      <vt:lpstr>Bernard MT Condensed</vt:lpstr>
      <vt:lpstr>Calibri</vt:lpstr>
      <vt:lpstr>Garamond</vt:lpstr>
      <vt:lpstr>Organic</vt:lpstr>
      <vt:lpstr>Refugee Resettlement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26</cp:revision>
  <cp:lastPrinted>2017-11-27T20:25:48Z</cp:lastPrinted>
  <dcterms:created xsi:type="dcterms:W3CDTF">2017-11-27T17:08:19Z</dcterms:created>
  <dcterms:modified xsi:type="dcterms:W3CDTF">2017-11-27T20:33:16Z</dcterms:modified>
</cp:coreProperties>
</file>